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0" r:id="rId10"/>
    <p:sldId id="267" r:id="rId11"/>
    <p:sldId id="265" r:id="rId12"/>
    <p:sldId id="266" r:id="rId13"/>
    <p:sldId id="268" r:id="rId14"/>
    <p:sldId id="269" r:id="rId1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ED95E27-AE0C-4DCA-9075-95543B5D3199}" type="datetimeFigureOut">
              <a:rPr lang="es-CO" smtClean="0"/>
              <a:t>13/04/2015</a:t>
            </a:fld>
            <a:endParaRPr lang="es-CO"/>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CO"/>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892A1E9-E6D9-4A8D-B59C-CE5768A712A9}"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D95E27-AE0C-4DCA-9075-95543B5D3199}" type="datetimeFigureOut">
              <a:rPr lang="es-CO" smtClean="0"/>
              <a:t>13/04/2015</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1892A1E9-E6D9-4A8D-B59C-CE5768A712A9}"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CED95E27-AE0C-4DCA-9075-95543B5D3199}" type="datetimeFigureOut">
              <a:rPr lang="es-CO" smtClean="0"/>
              <a:t>13/04/2015</a:t>
            </a:fld>
            <a:endParaRPr lang="es-CO"/>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CO"/>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892A1E9-E6D9-4A8D-B59C-CE5768A712A9}"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D95E27-AE0C-4DCA-9075-95543B5D3199}" type="datetimeFigureOut">
              <a:rPr lang="es-CO" smtClean="0"/>
              <a:t>13/04/2015</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1892A1E9-E6D9-4A8D-B59C-CE5768A712A9}"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ED95E27-AE0C-4DCA-9075-95543B5D3199}" type="datetimeFigureOut">
              <a:rPr lang="es-CO" smtClean="0"/>
              <a:t>13/04/2015</a:t>
            </a:fld>
            <a:endParaRPr lang="es-CO"/>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CO"/>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1892A1E9-E6D9-4A8D-B59C-CE5768A712A9}"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ED95E27-AE0C-4DCA-9075-95543B5D3199}" type="datetimeFigureOut">
              <a:rPr lang="es-CO" smtClean="0"/>
              <a:t>13/04/2015</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1892A1E9-E6D9-4A8D-B59C-CE5768A712A9}"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ED95E27-AE0C-4DCA-9075-95543B5D3199}" type="datetimeFigureOut">
              <a:rPr lang="es-CO" smtClean="0"/>
              <a:t>13/04/2015</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1892A1E9-E6D9-4A8D-B59C-CE5768A712A9}"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CED95E27-AE0C-4DCA-9075-95543B5D3199}" type="datetimeFigureOut">
              <a:rPr lang="es-CO" smtClean="0"/>
              <a:t>13/04/2015</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1892A1E9-E6D9-4A8D-B59C-CE5768A712A9}"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CED95E27-AE0C-4DCA-9075-95543B5D3199}" type="datetimeFigureOut">
              <a:rPr lang="es-CO" smtClean="0"/>
              <a:t>13/04/2015</a:t>
            </a:fld>
            <a:endParaRPr lang="es-CO"/>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CO"/>
          </a:p>
        </p:txBody>
      </p:sp>
      <p:sp>
        <p:nvSpPr>
          <p:cNvPr id="4" name="3 Marcador de número de diapositiva"/>
          <p:cNvSpPr>
            <a:spLocks noGrp="1"/>
          </p:cNvSpPr>
          <p:nvPr>
            <p:ph type="sldNum" sz="quarter" idx="12"/>
          </p:nvPr>
        </p:nvSpPr>
        <p:spPr/>
        <p:txBody>
          <a:bodyPr/>
          <a:lstStyle>
            <a:extLst/>
          </a:lstStyle>
          <a:p>
            <a:fld id="{1892A1E9-E6D9-4A8D-B59C-CE5768A712A9}"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ED95E27-AE0C-4DCA-9075-95543B5D3199}" type="datetimeFigureOut">
              <a:rPr lang="es-CO" smtClean="0"/>
              <a:t>13/04/2015</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1892A1E9-E6D9-4A8D-B59C-CE5768A712A9}"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CED95E27-AE0C-4DCA-9075-95543B5D3199}" type="datetimeFigureOut">
              <a:rPr lang="es-CO" smtClean="0"/>
              <a:t>13/04/2015</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1892A1E9-E6D9-4A8D-B59C-CE5768A712A9}" type="slidenum">
              <a:rPr lang="es-CO" smtClean="0"/>
              <a:t>‹Nº›</a:t>
            </a:fld>
            <a:endParaRPr lang="es-CO"/>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ED95E27-AE0C-4DCA-9075-95543B5D3199}" type="datetimeFigureOut">
              <a:rPr lang="es-CO" smtClean="0"/>
              <a:t>13/04/2015</a:t>
            </a:fld>
            <a:endParaRPr lang="es-CO"/>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CO"/>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892A1E9-E6D9-4A8D-B59C-CE5768A712A9}"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hyperlink" Target="http://www.banrepcultural.org/sites/default/files/87808/09-Cantos-populares-de-mi-tierra-Candelario-Obeso.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hyperlink" Target="http://www.banrepcultural.org/sites/default/files/88089/10-tambores-en-la-noche-jorge-artel-biblio-afro.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hyperlink" Target="http://www.banrepcultural.org/sites/default/files/87970/16-antologia-de-mujeres_afrocolombianas_.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banrepcultural.org/sites/default/files/88070/15-obra-poetica-romulo-bustos.pdf" TargetMode="External"/><Relationship Id="rId13" Type="http://schemas.openxmlformats.org/officeDocument/2006/relationships/image" Target="../media/image19.jpg"/><Relationship Id="rId3" Type="http://schemas.openxmlformats.org/officeDocument/2006/relationships/image" Target="../media/image14.jpg"/><Relationship Id="rId7" Type="http://schemas.openxmlformats.org/officeDocument/2006/relationships/image" Target="../media/image16.jpg"/><Relationship Id="rId12" Type="http://schemas.openxmlformats.org/officeDocument/2006/relationships/hyperlink" Target="http://www.banrepcultural.org/sites/default/files/88067/18-manuel-zapata-los-senderos-de-los-ancestros.pdf" TargetMode="External"/><Relationship Id="rId2" Type="http://schemas.openxmlformats.org/officeDocument/2006/relationships/hyperlink" Target="http://www.banrepcultural.org/sites/default/files/88087/11-evangelios-del-hombre-y-el-paisaje-humano-helcias-martan-gongora.pdf" TargetMode="External"/><Relationship Id="rId1" Type="http://schemas.openxmlformats.org/officeDocument/2006/relationships/slideLayout" Target="../slideLayouts/slideLayout2.xml"/><Relationship Id="rId6" Type="http://schemas.openxmlformats.org/officeDocument/2006/relationships/hyperlink" Target="http://www.banrepcultural.org/sites/default/files/88082/14-Obra-poetica-cimarron-en-la-lluvia-Alfredo-Vanin.pdf" TargetMode="External"/><Relationship Id="rId11" Type="http://schemas.openxmlformats.org/officeDocument/2006/relationships/image" Target="../media/image18.jpg"/><Relationship Id="rId5" Type="http://schemas.openxmlformats.org/officeDocument/2006/relationships/image" Target="../media/image15.jpg"/><Relationship Id="rId15" Type="http://schemas.openxmlformats.org/officeDocument/2006/relationships/image" Target="../media/image20.jpg"/><Relationship Id="rId10" Type="http://schemas.openxmlformats.org/officeDocument/2006/relationships/hyperlink" Target="http://www.banrepcultural.org/sites/default/files/88062/17-_primera-parte-rogerio-velasquez-ensayos-escogidos.pdf" TargetMode="External"/><Relationship Id="rId4" Type="http://schemas.openxmlformats.org/officeDocument/2006/relationships/hyperlink" Target="http://www.banrepcultural.org/sites/default/files/88075/13-obra-poetica-Pedro-Blas-Julio-Romero.pdf" TargetMode="External"/><Relationship Id="rId9" Type="http://schemas.openxmlformats.org/officeDocument/2006/relationships/image" Target="../media/image17.jpg"/><Relationship Id="rId14" Type="http://schemas.openxmlformats.org/officeDocument/2006/relationships/hyperlink" Target="http://www.banrepcultural.org/sites/default/files/87424/19-manual-introductorio-animacion-lectura-prueba.pdf"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www.banrepcultural.org/sites/default/files/88096/01-Gregorio_Sanchez_La_bruja_de_las_mina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www.banrepcultural.org/sites/default/files/88095/02-Arnoldo_Palacios_las_estrellas_son_negra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www.banrepcultural.org/sites/default/files/88094/03-Manuel_Zapata_Chango_el_gran_putas.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www.banrepcultural.org/sites/default/files/88093/04-Hazel_Robinson_No_give_up_maa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www.banrepcultural.org/sites/default/files/88092/05-Carlos_Truque_Vivan_los_companero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banrepcultural.org/sites/default/files/88091/06-Oscar_Collazos_Cuentos_escogido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www.banrepcultural.org/sites/default/files/88090/07-Lenito_Robinson_Bent_Sobre_nupcias_y_ausencia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http://www.banrepcultural.org/sites/default/files/87965/08-Cuentos_para_dormir_a_Isabella_0.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1 Título"/>
          <p:cNvSpPr>
            <a:spLocks noGrp="1"/>
          </p:cNvSpPr>
          <p:nvPr>
            <p:ph type="ctrTitle"/>
          </p:nvPr>
        </p:nvSpPr>
        <p:spPr/>
        <p:txBody>
          <a:bodyPr/>
          <a:lstStyle/>
          <a:p>
            <a:r>
              <a:rPr lang="es-CO" dirty="0" smtClean="0"/>
              <a:t>Libros Afrocolombianos </a:t>
            </a:r>
            <a:endParaRPr lang="es-CO" dirty="0"/>
          </a:p>
        </p:txBody>
      </p:sp>
      <p:sp>
        <p:nvSpPr>
          <p:cNvPr id="3" name="2 Subtítulo"/>
          <p:cNvSpPr>
            <a:spLocks noGrp="1"/>
          </p:cNvSpPr>
          <p:nvPr>
            <p:ph type="subTitle" idx="1"/>
          </p:nvPr>
        </p:nvSpPr>
        <p:spPr/>
        <p:txBody>
          <a:bodyPr/>
          <a:lstStyle/>
          <a:p>
            <a:pPr algn="r"/>
            <a:r>
              <a:rPr lang="es-CO" dirty="0" smtClean="0">
                <a:solidFill>
                  <a:schemeClr val="tx2">
                    <a:lumMod val="75000"/>
                  </a:schemeClr>
                </a:solidFill>
              </a:rPr>
              <a:t>Presentado por: HEYLEN FERNANDA           LOAIZA CARDONA</a:t>
            </a:r>
            <a:endParaRPr lang="es-CO" dirty="0">
              <a:solidFill>
                <a:schemeClr val="tx2">
                  <a:lumMod val="75000"/>
                </a:schemeClr>
              </a:solidFill>
            </a:endParaRPr>
          </a:p>
        </p:txBody>
      </p:sp>
      <p:sp>
        <p:nvSpPr>
          <p:cNvPr id="5" name="4 CuadroTexto"/>
          <p:cNvSpPr txBox="1"/>
          <p:nvPr/>
        </p:nvSpPr>
        <p:spPr>
          <a:xfrm>
            <a:off x="5270973" y="6130170"/>
            <a:ext cx="3528392" cy="646331"/>
          </a:xfrm>
          <a:prstGeom prst="rect">
            <a:avLst/>
          </a:prstGeom>
          <a:noFill/>
        </p:spPr>
        <p:txBody>
          <a:bodyPr wrap="square" rtlCol="0">
            <a:spAutoFit/>
          </a:bodyPr>
          <a:lstStyle/>
          <a:p>
            <a:r>
              <a:rPr lang="es-CO" dirty="0" smtClean="0"/>
              <a:t>Pd: HIPERVINVULO EN LOS LIBROS</a:t>
            </a:r>
            <a:endParaRPr lang="es-CO" dirty="0"/>
          </a:p>
        </p:txBody>
      </p:sp>
    </p:spTree>
    <p:extLst>
      <p:ext uri="{BB962C8B-B14F-4D97-AF65-F5344CB8AC3E}">
        <p14:creationId xmlns:p14="http://schemas.microsoft.com/office/powerpoint/2010/main" val="140656988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2"/>
                                        </p:tgtEl>
                                        <p:attrNameLst>
                                          <p:attrName>ppt_x</p:attrName>
                                        </p:attrNameLst>
                                      </p:cBhvr>
                                      <p:tavLst>
                                        <p:tav tm="0">
                                          <p:val>
                                            <p:strVal val="ppt_x"/>
                                          </p:val>
                                        </p:tav>
                                        <p:tav tm="100000">
                                          <p:val>
                                            <p:strVal val="ppt_x"/>
                                          </p:val>
                                        </p:tav>
                                      </p:tavLst>
                                    </p:anim>
                                    <p:anim calcmode="lin" valueType="num">
                                      <p:cBhvr additive="base">
                                        <p:cTn id="18" dur="500"/>
                                        <p:tgtEl>
                                          <p:spTgt spid="2"/>
                                        </p:tgtEl>
                                        <p:attrNameLst>
                                          <p:attrName>ppt_y</p:attrName>
                                        </p:attrNameLst>
                                      </p:cBhvr>
                                      <p:tavLst>
                                        <p:tav tm="0">
                                          <p:val>
                                            <p:strVal val="ppt_y"/>
                                          </p:val>
                                        </p:tav>
                                        <p:tav tm="100000">
                                          <p:val>
                                            <p:strVal val="1+ppt_h/2"/>
                                          </p:val>
                                        </p:tav>
                                      </p:tavLst>
                                    </p:anim>
                                    <p:set>
                                      <p:cBhvr>
                                        <p:cTn id="19" dur="1" fill="hold">
                                          <p:stCondLst>
                                            <p:cond delay="499"/>
                                          </p:stCondLst>
                                        </p:cTn>
                                        <p:tgtEl>
                                          <p:spTgt spid="2"/>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6" presetClass="exit" presetSubtype="21" fill="hold" grpId="1" nodeType="clickEffect">
                                  <p:stCondLst>
                                    <p:cond delay="0"/>
                                  </p:stCondLst>
                                  <p:childTnLst>
                                    <p:animEffect transition="out" filter="barn(inVertical)">
                                      <p:cBhvr>
                                        <p:cTn id="23" dur="500"/>
                                        <p:tgtEl>
                                          <p:spTgt spid="3">
                                            <p:txEl>
                                              <p:pRg st="0" end="0"/>
                                            </p:txEl>
                                          </p:spTgt>
                                        </p:tgtEl>
                                      </p:cBhvr>
                                    </p:animEffect>
                                    <p:set>
                                      <p:cBhvr>
                                        <p:cTn id="2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491880" y="116632"/>
            <a:ext cx="4572000" cy="6370975"/>
          </a:xfrm>
          <a:prstGeom prst="rect">
            <a:avLst/>
          </a:prstGeom>
        </p:spPr>
        <p:txBody>
          <a:bodyPr>
            <a:spAutoFit/>
          </a:bodyPr>
          <a:lstStyle/>
          <a:p>
            <a:r>
              <a:rPr lang="es-CO" sz="2400" dirty="0" smtClean="0"/>
              <a:t>"Cantos populares de mi tierra", su obra más representativa. En ella, Obeso valora y dignifica al boga a partir de sus referentes culturales, y otorga una dimensión más profunda a estas gentes y  a su entorno. Domina las reglas del juego literario de su época, como se observa en "Secundino el zapatero", comedia en verso que describe las peripecias y tropiezos del arribismo social. También se sirve del discurso republicano de la ciudadanía como herramienta para reclamar la igualdad social.</a:t>
            </a:r>
            <a:endParaRPr lang="es-CO" sz="2400" dirty="0"/>
          </a:p>
        </p:txBody>
      </p:sp>
      <p:pic>
        <p:nvPicPr>
          <p:cNvPr id="5" name="4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404664"/>
            <a:ext cx="2984500" cy="5688632"/>
          </a:xfrm>
          <a:prstGeom prst="rect">
            <a:avLst/>
          </a:prstGeom>
        </p:spPr>
      </p:pic>
    </p:spTree>
    <p:extLst>
      <p:ext uri="{BB962C8B-B14F-4D97-AF65-F5344CB8AC3E}">
        <p14:creationId xmlns:p14="http://schemas.microsoft.com/office/powerpoint/2010/main" val="303166192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491880" y="30585"/>
            <a:ext cx="4824536" cy="6001643"/>
          </a:xfrm>
          <a:prstGeom prst="rect">
            <a:avLst/>
          </a:prstGeom>
        </p:spPr>
        <p:txBody>
          <a:bodyPr wrap="square">
            <a:spAutoFit/>
          </a:bodyPr>
          <a:lstStyle/>
          <a:p>
            <a:r>
              <a:rPr lang="es-CO" sz="2400" dirty="0" err="1" smtClean="0"/>
              <a:t>Artel</a:t>
            </a:r>
            <a:r>
              <a:rPr lang="es-CO" sz="2400" dirty="0" smtClean="0"/>
              <a:t> fue el primero en abordar desde el verso libre la tradición africana en el país, y en suprimir el exotismo y el estereotipo de la poesía de tema negro. Sus poemas parecen canciones, son versos escritos para ser tarareados y ponerles música. Escribió poemas-porro, poemas-</a:t>
            </a:r>
            <a:r>
              <a:rPr lang="es-CO" sz="2400" dirty="0" err="1" smtClean="0"/>
              <a:t>bullerengue</a:t>
            </a:r>
            <a:r>
              <a:rPr lang="es-CO" sz="2400" dirty="0" smtClean="0"/>
              <a:t>, con un sentido del ritmo basado en lo </a:t>
            </a:r>
            <a:r>
              <a:rPr lang="es-CO" sz="2400" dirty="0" err="1" smtClean="0"/>
              <a:t>percutivo</a:t>
            </a:r>
            <a:r>
              <a:rPr lang="es-CO" sz="2400" dirty="0" smtClean="0"/>
              <a:t>; también poesía conversacional, apoyada en el habla popular con pronunciación caribeña, formas cortadas, trovas, coplas y décimas.</a:t>
            </a:r>
            <a:endParaRPr lang="es-CO" sz="2400" dirty="0"/>
          </a:p>
        </p:txBody>
      </p:sp>
      <p:pic>
        <p:nvPicPr>
          <p:cNvPr id="5" name="4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127930"/>
            <a:ext cx="3053949" cy="5173278"/>
          </a:xfrm>
          <a:prstGeom prst="rect">
            <a:avLst/>
          </a:prstGeom>
        </p:spPr>
      </p:pic>
    </p:spTree>
    <p:extLst>
      <p:ext uri="{BB962C8B-B14F-4D97-AF65-F5344CB8AC3E}">
        <p14:creationId xmlns:p14="http://schemas.microsoft.com/office/powerpoint/2010/main" val="404665299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9512" y="188640"/>
            <a:ext cx="3672407" cy="5976664"/>
          </a:xfrm>
        </p:spPr>
      </p:pic>
      <p:sp>
        <p:nvSpPr>
          <p:cNvPr id="5" name="4 Rectángulo"/>
          <p:cNvSpPr/>
          <p:nvPr/>
        </p:nvSpPr>
        <p:spPr>
          <a:xfrm>
            <a:off x="4139952" y="30494"/>
            <a:ext cx="4067944" cy="5632311"/>
          </a:xfrm>
          <a:prstGeom prst="rect">
            <a:avLst/>
          </a:prstGeom>
        </p:spPr>
        <p:txBody>
          <a:bodyPr wrap="square">
            <a:spAutoFit/>
          </a:bodyPr>
          <a:lstStyle/>
          <a:p>
            <a:r>
              <a:rPr lang="es-CO" sz="2400" dirty="0" smtClean="0"/>
              <a:t>Es en el ritmo autóctono de la poética afro en las Américas en donde se escucha la percusión de los tambores africanos y en especial del tambor yoruba. La complementan la utilización de onomatopeya y palabras musicales inventadas. Este ritmo se viene transmitiendo a través de la música y del canto, pues la estructura cantada es dominio de voces femeninas. </a:t>
            </a:r>
            <a:endParaRPr lang="es-CO" sz="2400" dirty="0"/>
          </a:p>
        </p:txBody>
      </p:sp>
    </p:spTree>
    <p:extLst>
      <p:ext uri="{BB962C8B-B14F-4D97-AF65-F5344CB8AC3E}">
        <p14:creationId xmlns:p14="http://schemas.microsoft.com/office/powerpoint/2010/main" val="183756960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331640" y="404664"/>
            <a:ext cx="5028942"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CO"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Otros Libros </a:t>
            </a:r>
          </a:p>
        </p:txBody>
      </p:sp>
      <p:pic>
        <p:nvPicPr>
          <p:cNvPr id="6" name="5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79405">
            <a:off x="3045078" y="1673678"/>
            <a:ext cx="1525888" cy="2233640"/>
          </a:xfrm>
          <a:prstGeom prst="rect">
            <a:avLst/>
          </a:prstGeom>
        </p:spPr>
      </p:pic>
      <p:pic>
        <p:nvPicPr>
          <p:cNvPr id="7" name="6 Imagen">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427212">
            <a:off x="4175271" y="3949197"/>
            <a:ext cx="1734009" cy="2494022"/>
          </a:xfrm>
          <a:prstGeom prst="rect">
            <a:avLst/>
          </a:prstGeom>
        </p:spPr>
      </p:pic>
      <p:pic>
        <p:nvPicPr>
          <p:cNvPr id="8" name="7 Imagen">
            <a:hlinkClick r:id="rId6"/>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20231318">
            <a:off x="5436096" y="1850009"/>
            <a:ext cx="1307781" cy="1880979"/>
          </a:xfrm>
          <a:prstGeom prst="rect">
            <a:avLst/>
          </a:prstGeom>
        </p:spPr>
      </p:pic>
      <p:pic>
        <p:nvPicPr>
          <p:cNvPr id="9" name="8 Imagen">
            <a:hlinkClick r:id="rId8"/>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542103">
            <a:off x="1542478" y="4105501"/>
            <a:ext cx="1794609" cy="2581182"/>
          </a:xfrm>
          <a:prstGeom prst="rect">
            <a:avLst/>
          </a:prstGeom>
        </p:spPr>
      </p:pic>
      <p:pic>
        <p:nvPicPr>
          <p:cNvPr id="10" name="9 Imagen">
            <a:hlinkClick r:id="rId10"/>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rot="19503915">
            <a:off x="6793298" y="4150178"/>
            <a:ext cx="1506468" cy="2166750"/>
          </a:xfrm>
          <a:prstGeom prst="rect">
            <a:avLst/>
          </a:prstGeom>
        </p:spPr>
      </p:pic>
      <p:pic>
        <p:nvPicPr>
          <p:cNvPr id="11" name="10 Imagen">
            <a:hlinkClick r:id="rId12"/>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rot="1590784">
            <a:off x="7298460" y="866329"/>
            <a:ext cx="1572776" cy="2262120"/>
          </a:xfrm>
          <a:prstGeom prst="rect">
            <a:avLst/>
          </a:prstGeom>
        </p:spPr>
      </p:pic>
      <p:pic>
        <p:nvPicPr>
          <p:cNvPr id="12" name="11 Imagen">
            <a:hlinkClick r:id="rId14"/>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rot="1412603">
            <a:off x="240802" y="1467835"/>
            <a:ext cx="1839207" cy="2645328"/>
          </a:xfrm>
          <a:prstGeom prst="rect">
            <a:avLst/>
          </a:prstGeom>
        </p:spPr>
      </p:pic>
      <p:sp>
        <p:nvSpPr>
          <p:cNvPr id="13" name="12 CuadroTexto"/>
          <p:cNvSpPr txBox="1"/>
          <p:nvPr/>
        </p:nvSpPr>
        <p:spPr>
          <a:xfrm>
            <a:off x="5474716" y="6368378"/>
            <a:ext cx="3165290" cy="369332"/>
          </a:xfrm>
          <a:prstGeom prst="rect">
            <a:avLst/>
          </a:prstGeom>
          <a:noFill/>
        </p:spPr>
        <p:txBody>
          <a:bodyPr wrap="none" rtlCol="0">
            <a:spAutoFit/>
          </a:bodyPr>
          <a:lstStyle/>
          <a:p>
            <a:r>
              <a:rPr lang="es-CO" dirty="0" smtClean="0"/>
              <a:t>Pd:Hiper Vinculo e los libros </a:t>
            </a:r>
            <a:endParaRPr lang="es-CO" dirty="0"/>
          </a:p>
        </p:txBody>
      </p:sp>
    </p:spTree>
    <p:extLst>
      <p:ext uri="{BB962C8B-B14F-4D97-AF65-F5344CB8AC3E}">
        <p14:creationId xmlns:p14="http://schemas.microsoft.com/office/powerpoint/2010/main" val="203411782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down)">
                                      <p:cBhvr>
                                        <p:cTn id="20" dur="580">
                                          <p:stCondLst>
                                            <p:cond delay="0"/>
                                          </p:stCondLst>
                                        </p:cTn>
                                        <p:tgtEl>
                                          <p:spTgt spid="8"/>
                                        </p:tgtEl>
                                      </p:cBhvr>
                                    </p:animEffect>
                                    <p:anim calcmode="lin" valueType="num">
                                      <p:cBhvr>
                                        <p:cTn id="21"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6" dur="26">
                                          <p:stCondLst>
                                            <p:cond delay="650"/>
                                          </p:stCondLst>
                                        </p:cTn>
                                        <p:tgtEl>
                                          <p:spTgt spid="8"/>
                                        </p:tgtEl>
                                      </p:cBhvr>
                                      <p:to x="100000" y="60000"/>
                                    </p:animScale>
                                    <p:animScale>
                                      <p:cBhvr>
                                        <p:cTn id="27" dur="166" decel="50000">
                                          <p:stCondLst>
                                            <p:cond delay="676"/>
                                          </p:stCondLst>
                                        </p:cTn>
                                        <p:tgtEl>
                                          <p:spTgt spid="8"/>
                                        </p:tgtEl>
                                      </p:cBhvr>
                                      <p:to x="100000" y="100000"/>
                                    </p:animScale>
                                    <p:animScale>
                                      <p:cBhvr>
                                        <p:cTn id="28" dur="26">
                                          <p:stCondLst>
                                            <p:cond delay="1312"/>
                                          </p:stCondLst>
                                        </p:cTn>
                                        <p:tgtEl>
                                          <p:spTgt spid="8"/>
                                        </p:tgtEl>
                                      </p:cBhvr>
                                      <p:to x="100000" y="80000"/>
                                    </p:animScale>
                                    <p:animScale>
                                      <p:cBhvr>
                                        <p:cTn id="29" dur="166" decel="50000">
                                          <p:stCondLst>
                                            <p:cond delay="1338"/>
                                          </p:stCondLst>
                                        </p:cTn>
                                        <p:tgtEl>
                                          <p:spTgt spid="8"/>
                                        </p:tgtEl>
                                      </p:cBhvr>
                                      <p:to x="100000" y="100000"/>
                                    </p:animScale>
                                    <p:animScale>
                                      <p:cBhvr>
                                        <p:cTn id="30" dur="26">
                                          <p:stCondLst>
                                            <p:cond delay="1642"/>
                                          </p:stCondLst>
                                        </p:cTn>
                                        <p:tgtEl>
                                          <p:spTgt spid="8"/>
                                        </p:tgtEl>
                                      </p:cBhvr>
                                      <p:to x="100000" y="90000"/>
                                    </p:animScale>
                                    <p:animScale>
                                      <p:cBhvr>
                                        <p:cTn id="31" dur="166" decel="50000">
                                          <p:stCondLst>
                                            <p:cond delay="1668"/>
                                          </p:stCondLst>
                                        </p:cTn>
                                        <p:tgtEl>
                                          <p:spTgt spid="8"/>
                                        </p:tgtEl>
                                      </p:cBhvr>
                                      <p:to x="100000" y="100000"/>
                                    </p:animScale>
                                    <p:animScale>
                                      <p:cBhvr>
                                        <p:cTn id="32" dur="26">
                                          <p:stCondLst>
                                            <p:cond delay="1808"/>
                                          </p:stCondLst>
                                        </p:cTn>
                                        <p:tgtEl>
                                          <p:spTgt spid="8"/>
                                        </p:tgtEl>
                                      </p:cBhvr>
                                      <p:to x="100000" y="95000"/>
                                    </p:animScale>
                                    <p:animScale>
                                      <p:cBhvr>
                                        <p:cTn id="33" dur="166" decel="50000">
                                          <p:stCondLst>
                                            <p:cond delay="1834"/>
                                          </p:stCondLst>
                                        </p:cTn>
                                        <p:tgtEl>
                                          <p:spTgt spid="8"/>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circle(in)">
                                      <p:cBhvr>
                                        <p:cTn id="38" dur="20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down)">
                                      <p:cBhvr>
                                        <p:cTn id="43" dur="5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2000"/>
                                        <p:tgtEl>
                                          <p:spTgt spid="7"/>
                                        </p:tgtEl>
                                      </p:cBhvr>
                                    </p:animEffect>
                                    <p:anim calcmode="lin" valueType="num">
                                      <p:cBhvr>
                                        <p:cTn id="49" dur="2000" fill="hold"/>
                                        <p:tgtEl>
                                          <p:spTgt spid="7"/>
                                        </p:tgtEl>
                                        <p:attrNameLst>
                                          <p:attrName>ppt_w</p:attrName>
                                        </p:attrNameLst>
                                      </p:cBhvr>
                                      <p:tavLst>
                                        <p:tav tm="0" fmla="#ppt_w*sin(2.5*pi*$)">
                                          <p:val>
                                            <p:fltVal val="0"/>
                                          </p:val>
                                        </p:tav>
                                        <p:tav tm="100000">
                                          <p:val>
                                            <p:fltVal val="1"/>
                                          </p:val>
                                        </p:tav>
                                      </p:tavLst>
                                    </p:anim>
                                    <p:anim calcmode="lin" valueType="num">
                                      <p:cBhvr>
                                        <p:cTn id="50"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1" presetClass="entr" presetSubtype="1" fill="hold" nodeType="click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heel(1)">
                                      <p:cBhvr>
                                        <p:cTn id="55" dur="2000"/>
                                        <p:tgtEl>
                                          <p:spTgt spid="10"/>
                                        </p:tgtEl>
                                      </p:cBhvr>
                                    </p:animEffect>
                                  </p:childTnLst>
                                </p:cTn>
                              </p:par>
                            </p:childTnLst>
                          </p:cTn>
                        </p:par>
                      </p:childTnLst>
                    </p:cTn>
                  </p:par>
                  <p:par>
                    <p:cTn id="56" fill="hold">
                      <p:stCondLst>
                        <p:cond delay="indefinite"/>
                      </p:stCondLst>
                      <p:childTnLst>
                        <p:par>
                          <p:cTn id="57" fill="hold">
                            <p:stCondLst>
                              <p:cond delay="0"/>
                            </p:stCondLst>
                            <p:childTnLst>
                              <p:par>
                                <p:cTn id="58" presetID="32" presetClass="emph" presetSubtype="0" fill="hold" nodeType="clickEffect">
                                  <p:stCondLst>
                                    <p:cond delay="0"/>
                                  </p:stCondLst>
                                  <p:childTnLst>
                                    <p:animRot by="120000">
                                      <p:cBhvr>
                                        <p:cTn id="59" dur="100" fill="hold">
                                          <p:stCondLst>
                                            <p:cond delay="0"/>
                                          </p:stCondLst>
                                        </p:cTn>
                                        <p:tgtEl>
                                          <p:spTgt spid="10"/>
                                        </p:tgtEl>
                                        <p:attrNameLst>
                                          <p:attrName>r</p:attrName>
                                        </p:attrNameLst>
                                      </p:cBhvr>
                                    </p:animRot>
                                    <p:animRot by="-240000">
                                      <p:cBhvr>
                                        <p:cTn id="60" dur="200" fill="hold">
                                          <p:stCondLst>
                                            <p:cond delay="200"/>
                                          </p:stCondLst>
                                        </p:cTn>
                                        <p:tgtEl>
                                          <p:spTgt spid="10"/>
                                        </p:tgtEl>
                                        <p:attrNameLst>
                                          <p:attrName>r</p:attrName>
                                        </p:attrNameLst>
                                      </p:cBhvr>
                                    </p:animRot>
                                    <p:animRot by="240000">
                                      <p:cBhvr>
                                        <p:cTn id="61" dur="200" fill="hold">
                                          <p:stCondLst>
                                            <p:cond delay="400"/>
                                          </p:stCondLst>
                                        </p:cTn>
                                        <p:tgtEl>
                                          <p:spTgt spid="10"/>
                                        </p:tgtEl>
                                        <p:attrNameLst>
                                          <p:attrName>r</p:attrName>
                                        </p:attrNameLst>
                                      </p:cBhvr>
                                    </p:animRot>
                                    <p:animRot by="-240000">
                                      <p:cBhvr>
                                        <p:cTn id="62" dur="200" fill="hold">
                                          <p:stCondLst>
                                            <p:cond delay="600"/>
                                          </p:stCondLst>
                                        </p:cTn>
                                        <p:tgtEl>
                                          <p:spTgt spid="10"/>
                                        </p:tgtEl>
                                        <p:attrNameLst>
                                          <p:attrName>r</p:attrName>
                                        </p:attrNameLst>
                                      </p:cBhvr>
                                    </p:animRot>
                                    <p:animRot by="120000">
                                      <p:cBhvr>
                                        <p:cTn id="63" dur="200" fill="hold">
                                          <p:stCondLst>
                                            <p:cond delay="800"/>
                                          </p:stCondLst>
                                        </p:cTn>
                                        <p:tgtEl>
                                          <p:spTgt spid="10"/>
                                        </p:tgtEl>
                                        <p:attrNameLst>
                                          <p:attrName>r</p:attrName>
                                        </p:attrNameLst>
                                      </p:cBhvr>
                                    </p:animRot>
                                  </p:childTnLst>
                                </p:cTn>
                              </p:par>
                            </p:childTnLst>
                          </p:cTn>
                        </p:par>
                      </p:childTnLst>
                    </p:cTn>
                  </p:par>
                  <p:par>
                    <p:cTn id="64" fill="hold">
                      <p:stCondLst>
                        <p:cond delay="indefinite"/>
                      </p:stCondLst>
                      <p:childTnLst>
                        <p:par>
                          <p:cTn id="65" fill="hold">
                            <p:stCondLst>
                              <p:cond delay="0"/>
                            </p:stCondLst>
                            <p:childTnLst>
                              <p:par>
                                <p:cTn id="66" presetID="27" presetClass="emph" presetSubtype="0" fill="remove" nodeType="clickEffect">
                                  <p:stCondLst>
                                    <p:cond delay="0"/>
                                  </p:stCondLst>
                                  <p:childTnLst>
                                    <p:animClr clrSpc="rgb" dir="cw">
                                      <p:cBhvr override="childStyle">
                                        <p:cTn id="67" dur="250" autoRev="1" fill="remove"/>
                                        <p:tgtEl>
                                          <p:spTgt spid="12"/>
                                        </p:tgtEl>
                                        <p:attrNameLst>
                                          <p:attrName>style.color</p:attrName>
                                        </p:attrNameLst>
                                      </p:cBhvr>
                                      <p:to>
                                        <a:schemeClr val="bg1"/>
                                      </p:to>
                                    </p:animClr>
                                    <p:animClr clrSpc="rgb" dir="cw">
                                      <p:cBhvr>
                                        <p:cTn id="68" dur="250" autoRev="1" fill="remove"/>
                                        <p:tgtEl>
                                          <p:spTgt spid="12"/>
                                        </p:tgtEl>
                                        <p:attrNameLst>
                                          <p:attrName>fillcolor</p:attrName>
                                        </p:attrNameLst>
                                      </p:cBhvr>
                                      <p:to>
                                        <a:schemeClr val="bg1"/>
                                      </p:to>
                                    </p:animClr>
                                    <p:set>
                                      <p:cBhvr>
                                        <p:cTn id="69" dur="250" autoRev="1" fill="remove"/>
                                        <p:tgtEl>
                                          <p:spTgt spid="12"/>
                                        </p:tgtEl>
                                        <p:attrNameLst>
                                          <p:attrName>fill.type</p:attrName>
                                        </p:attrNameLst>
                                      </p:cBhvr>
                                      <p:to>
                                        <p:strVal val="solid"/>
                                      </p:to>
                                    </p:set>
                                    <p:set>
                                      <p:cBhvr>
                                        <p:cTn id="70" dur="250" autoRev="1" fill="remove"/>
                                        <p:tgtEl>
                                          <p:spTgt spid="12"/>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32" presetClass="emph" presetSubtype="0" fill="hold" nodeType="clickEffect">
                                  <p:stCondLst>
                                    <p:cond delay="0"/>
                                  </p:stCondLst>
                                  <p:childTnLst>
                                    <p:animRot by="120000">
                                      <p:cBhvr>
                                        <p:cTn id="74" dur="100" fill="hold">
                                          <p:stCondLst>
                                            <p:cond delay="0"/>
                                          </p:stCondLst>
                                        </p:cTn>
                                        <p:tgtEl>
                                          <p:spTgt spid="6"/>
                                        </p:tgtEl>
                                        <p:attrNameLst>
                                          <p:attrName>r</p:attrName>
                                        </p:attrNameLst>
                                      </p:cBhvr>
                                    </p:animRot>
                                    <p:animRot by="-240000">
                                      <p:cBhvr>
                                        <p:cTn id="75" dur="200" fill="hold">
                                          <p:stCondLst>
                                            <p:cond delay="200"/>
                                          </p:stCondLst>
                                        </p:cTn>
                                        <p:tgtEl>
                                          <p:spTgt spid="6"/>
                                        </p:tgtEl>
                                        <p:attrNameLst>
                                          <p:attrName>r</p:attrName>
                                        </p:attrNameLst>
                                      </p:cBhvr>
                                    </p:animRot>
                                    <p:animRot by="240000">
                                      <p:cBhvr>
                                        <p:cTn id="76" dur="200" fill="hold">
                                          <p:stCondLst>
                                            <p:cond delay="400"/>
                                          </p:stCondLst>
                                        </p:cTn>
                                        <p:tgtEl>
                                          <p:spTgt spid="6"/>
                                        </p:tgtEl>
                                        <p:attrNameLst>
                                          <p:attrName>r</p:attrName>
                                        </p:attrNameLst>
                                      </p:cBhvr>
                                    </p:animRot>
                                    <p:animRot by="-240000">
                                      <p:cBhvr>
                                        <p:cTn id="77" dur="200" fill="hold">
                                          <p:stCondLst>
                                            <p:cond delay="600"/>
                                          </p:stCondLst>
                                        </p:cTn>
                                        <p:tgtEl>
                                          <p:spTgt spid="6"/>
                                        </p:tgtEl>
                                        <p:attrNameLst>
                                          <p:attrName>r</p:attrName>
                                        </p:attrNameLst>
                                      </p:cBhvr>
                                    </p:animRot>
                                    <p:animRot by="120000">
                                      <p:cBhvr>
                                        <p:cTn id="78" dur="200" fill="hold">
                                          <p:stCondLst>
                                            <p:cond delay="800"/>
                                          </p:stCondLst>
                                        </p:cTn>
                                        <p:tgtEl>
                                          <p:spTgt spid="6"/>
                                        </p:tgtEl>
                                        <p:attrNameLst>
                                          <p:attrName>r</p:attrName>
                                        </p:attrNameLst>
                                      </p:cBhvr>
                                    </p:animRot>
                                  </p:childTnLst>
                                </p:cTn>
                              </p:par>
                            </p:childTnLst>
                          </p:cTn>
                        </p:par>
                      </p:childTnLst>
                    </p:cTn>
                  </p:par>
                  <p:par>
                    <p:cTn id="79" fill="hold">
                      <p:stCondLst>
                        <p:cond delay="indefinite"/>
                      </p:stCondLst>
                      <p:childTnLst>
                        <p:par>
                          <p:cTn id="80" fill="hold">
                            <p:stCondLst>
                              <p:cond delay="0"/>
                            </p:stCondLst>
                            <p:childTnLst>
                              <p:par>
                                <p:cTn id="81" presetID="32" presetClass="emph" presetSubtype="0" fill="hold" nodeType="clickEffect">
                                  <p:stCondLst>
                                    <p:cond delay="0"/>
                                  </p:stCondLst>
                                  <p:childTnLst>
                                    <p:animRot by="120000">
                                      <p:cBhvr>
                                        <p:cTn id="82" dur="100" fill="hold">
                                          <p:stCondLst>
                                            <p:cond delay="0"/>
                                          </p:stCondLst>
                                        </p:cTn>
                                        <p:tgtEl>
                                          <p:spTgt spid="8"/>
                                        </p:tgtEl>
                                        <p:attrNameLst>
                                          <p:attrName>r</p:attrName>
                                        </p:attrNameLst>
                                      </p:cBhvr>
                                    </p:animRot>
                                    <p:animRot by="-240000">
                                      <p:cBhvr>
                                        <p:cTn id="83" dur="200" fill="hold">
                                          <p:stCondLst>
                                            <p:cond delay="200"/>
                                          </p:stCondLst>
                                        </p:cTn>
                                        <p:tgtEl>
                                          <p:spTgt spid="8"/>
                                        </p:tgtEl>
                                        <p:attrNameLst>
                                          <p:attrName>r</p:attrName>
                                        </p:attrNameLst>
                                      </p:cBhvr>
                                    </p:animRot>
                                    <p:animRot by="240000">
                                      <p:cBhvr>
                                        <p:cTn id="84" dur="200" fill="hold">
                                          <p:stCondLst>
                                            <p:cond delay="400"/>
                                          </p:stCondLst>
                                        </p:cTn>
                                        <p:tgtEl>
                                          <p:spTgt spid="8"/>
                                        </p:tgtEl>
                                        <p:attrNameLst>
                                          <p:attrName>r</p:attrName>
                                        </p:attrNameLst>
                                      </p:cBhvr>
                                    </p:animRot>
                                    <p:animRot by="-240000">
                                      <p:cBhvr>
                                        <p:cTn id="85" dur="200" fill="hold">
                                          <p:stCondLst>
                                            <p:cond delay="600"/>
                                          </p:stCondLst>
                                        </p:cTn>
                                        <p:tgtEl>
                                          <p:spTgt spid="8"/>
                                        </p:tgtEl>
                                        <p:attrNameLst>
                                          <p:attrName>r</p:attrName>
                                        </p:attrNameLst>
                                      </p:cBhvr>
                                    </p:animRot>
                                    <p:animRot by="120000">
                                      <p:cBhvr>
                                        <p:cTn id="86" dur="200" fill="hold">
                                          <p:stCondLst>
                                            <p:cond delay="800"/>
                                          </p:stCondLst>
                                        </p:cTn>
                                        <p:tgtEl>
                                          <p:spTgt spid="8"/>
                                        </p:tgtEl>
                                        <p:attrNameLst>
                                          <p:attrName>r</p:attrName>
                                        </p:attrNameLst>
                                      </p:cBhvr>
                                    </p:animRot>
                                  </p:childTnLst>
                                </p:cTn>
                              </p:par>
                            </p:childTnLst>
                          </p:cTn>
                        </p:par>
                      </p:childTnLst>
                    </p:cTn>
                  </p:par>
                  <p:par>
                    <p:cTn id="87" fill="hold">
                      <p:stCondLst>
                        <p:cond delay="indefinite"/>
                      </p:stCondLst>
                      <p:childTnLst>
                        <p:par>
                          <p:cTn id="88" fill="hold">
                            <p:stCondLst>
                              <p:cond delay="0"/>
                            </p:stCondLst>
                            <p:childTnLst>
                              <p:par>
                                <p:cTn id="89" presetID="32" presetClass="emph" presetSubtype="0" fill="hold" nodeType="clickEffect">
                                  <p:stCondLst>
                                    <p:cond delay="0"/>
                                  </p:stCondLst>
                                  <p:childTnLst>
                                    <p:animRot by="120000">
                                      <p:cBhvr>
                                        <p:cTn id="90" dur="100" fill="hold">
                                          <p:stCondLst>
                                            <p:cond delay="0"/>
                                          </p:stCondLst>
                                        </p:cTn>
                                        <p:tgtEl>
                                          <p:spTgt spid="11"/>
                                        </p:tgtEl>
                                        <p:attrNameLst>
                                          <p:attrName>r</p:attrName>
                                        </p:attrNameLst>
                                      </p:cBhvr>
                                    </p:animRot>
                                    <p:animRot by="-240000">
                                      <p:cBhvr>
                                        <p:cTn id="91" dur="200" fill="hold">
                                          <p:stCondLst>
                                            <p:cond delay="200"/>
                                          </p:stCondLst>
                                        </p:cTn>
                                        <p:tgtEl>
                                          <p:spTgt spid="11"/>
                                        </p:tgtEl>
                                        <p:attrNameLst>
                                          <p:attrName>r</p:attrName>
                                        </p:attrNameLst>
                                      </p:cBhvr>
                                    </p:animRot>
                                    <p:animRot by="240000">
                                      <p:cBhvr>
                                        <p:cTn id="92" dur="200" fill="hold">
                                          <p:stCondLst>
                                            <p:cond delay="400"/>
                                          </p:stCondLst>
                                        </p:cTn>
                                        <p:tgtEl>
                                          <p:spTgt spid="11"/>
                                        </p:tgtEl>
                                        <p:attrNameLst>
                                          <p:attrName>r</p:attrName>
                                        </p:attrNameLst>
                                      </p:cBhvr>
                                    </p:animRot>
                                    <p:animRot by="-240000">
                                      <p:cBhvr>
                                        <p:cTn id="93" dur="200" fill="hold">
                                          <p:stCondLst>
                                            <p:cond delay="600"/>
                                          </p:stCondLst>
                                        </p:cTn>
                                        <p:tgtEl>
                                          <p:spTgt spid="11"/>
                                        </p:tgtEl>
                                        <p:attrNameLst>
                                          <p:attrName>r</p:attrName>
                                        </p:attrNameLst>
                                      </p:cBhvr>
                                    </p:animRot>
                                    <p:animRot by="120000">
                                      <p:cBhvr>
                                        <p:cTn id="94" dur="200" fill="hold">
                                          <p:stCondLst>
                                            <p:cond delay="800"/>
                                          </p:stCondLst>
                                        </p:cTn>
                                        <p:tgtEl>
                                          <p:spTgt spid="11"/>
                                        </p:tgtEl>
                                        <p:attrNameLst>
                                          <p:attrName>r</p:attrName>
                                        </p:attrNameLst>
                                      </p:cBhvr>
                                    </p:animRot>
                                  </p:childTnLst>
                                </p:cTn>
                              </p:par>
                            </p:childTnLst>
                          </p:cTn>
                        </p:par>
                      </p:childTnLst>
                    </p:cTn>
                  </p:par>
                  <p:par>
                    <p:cTn id="95" fill="hold">
                      <p:stCondLst>
                        <p:cond delay="indefinite"/>
                      </p:stCondLst>
                      <p:childTnLst>
                        <p:par>
                          <p:cTn id="96" fill="hold">
                            <p:stCondLst>
                              <p:cond delay="0"/>
                            </p:stCondLst>
                            <p:childTnLst>
                              <p:par>
                                <p:cTn id="97" presetID="32" presetClass="emph" presetSubtype="0" fill="hold" nodeType="clickEffect">
                                  <p:stCondLst>
                                    <p:cond delay="0"/>
                                  </p:stCondLst>
                                  <p:childTnLst>
                                    <p:animRot by="120000">
                                      <p:cBhvr>
                                        <p:cTn id="98" dur="100" fill="hold">
                                          <p:stCondLst>
                                            <p:cond delay="0"/>
                                          </p:stCondLst>
                                        </p:cTn>
                                        <p:tgtEl>
                                          <p:spTgt spid="9"/>
                                        </p:tgtEl>
                                        <p:attrNameLst>
                                          <p:attrName>r</p:attrName>
                                        </p:attrNameLst>
                                      </p:cBhvr>
                                    </p:animRot>
                                    <p:animRot by="-240000">
                                      <p:cBhvr>
                                        <p:cTn id="99" dur="200" fill="hold">
                                          <p:stCondLst>
                                            <p:cond delay="200"/>
                                          </p:stCondLst>
                                        </p:cTn>
                                        <p:tgtEl>
                                          <p:spTgt spid="9"/>
                                        </p:tgtEl>
                                        <p:attrNameLst>
                                          <p:attrName>r</p:attrName>
                                        </p:attrNameLst>
                                      </p:cBhvr>
                                    </p:animRot>
                                    <p:animRot by="240000">
                                      <p:cBhvr>
                                        <p:cTn id="100" dur="200" fill="hold">
                                          <p:stCondLst>
                                            <p:cond delay="400"/>
                                          </p:stCondLst>
                                        </p:cTn>
                                        <p:tgtEl>
                                          <p:spTgt spid="9"/>
                                        </p:tgtEl>
                                        <p:attrNameLst>
                                          <p:attrName>r</p:attrName>
                                        </p:attrNameLst>
                                      </p:cBhvr>
                                    </p:animRot>
                                    <p:animRot by="-240000">
                                      <p:cBhvr>
                                        <p:cTn id="101" dur="200" fill="hold">
                                          <p:stCondLst>
                                            <p:cond delay="600"/>
                                          </p:stCondLst>
                                        </p:cTn>
                                        <p:tgtEl>
                                          <p:spTgt spid="9"/>
                                        </p:tgtEl>
                                        <p:attrNameLst>
                                          <p:attrName>r</p:attrName>
                                        </p:attrNameLst>
                                      </p:cBhvr>
                                    </p:animRot>
                                    <p:animRot by="120000">
                                      <p:cBhvr>
                                        <p:cTn id="102" dur="200" fill="hold">
                                          <p:stCondLst>
                                            <p:cond delay="800"/>
                                          </p:stCondLst>
                                        </p:cTn>
                                        <p:tgtEl>
                                          <p:spTgt spid="9"/>
                                        </p:tgtEl>
                                        <p:attrNameLst>
                                          <p:attrName>r</p:attrName>
                                        </p:attrNameLst>
                                      </p:cBhvr>
                                    </p:animRot>
                                  </p:childTnLst>
                                </p:cTn>
                              </p:par>
                            </p:childTnLst>
                          </p:cTn>
                        </p:par>
                      </p:childTnLst>
                    </p:cTn>
                  </p:par>
                  <p:par>
                    <p:cTn id="103" fill="hold">
                      <p:stCondLst>
                        <p:cond delay="indefinite"/>
                      </p:stCondLst>
                      <p:childTnLst>
                        <p:par>
                          <p:cTn id="104" fill="hold">
                            <p:stCondLst>
                              <p:cond delay="0"/>
                            </p:stCondLst>
                            <p:childTnLst>
                              <p:par>
                                <p:cTn id="105" presetID="32" presetClass="emph" presetSubtype="0" fill="hold" nodeType="clickEffect">
                                  <p:stCondLst>
                                    <p:cond delay="0"/>
                                  </p:stCondLst>
                                  <p:childTnLst>
                                    <p:animRot by="120000">
                                      <p:cBhvr>
                                        <p:cTn id="106" dur="100" fill="hold">
                                          <p:stCondLst>
                                            <p:cond delay="0"/>
                                          </p:stCondLst>
                                        </p:cTn>
                                        <p:tgtEl>
                                          <p:spTgt spid="7"/>
                                        </p:tgtEl>
                                        <p:attrNameLst>
                                          <p:attrName>r</p:attrName>
                                        </p:attrNameLst>
                                      </p:cBhvr>
                                    </p:animRot>
                                    <p:animRot by="-240000">
                                      <p:cBhvr>
                                        <p:cTn id="107" dur="200" fill="hold">
                                          <p:stCondLst>
                                            <p:cond delay="200"/>
                                          </p:stCondLst>
                                        </p:cTn>
                                        <p:tgtEl>
                                          <p:spTgt spid="7"/>
                                        </p:tgtEl>
                                        <p:attrNameLst>
                                          <p:attrName>r</p:attrName>
                                        </p:attrNameLst>
                                      </p:cBhvr>
                                    </p:animRot>
                                    <p:animRot by="240000">
                                      <p:cBhvr>
                                        <p:cTn id="108" dur="200" fill="hold">
                                          <p:stCondLst>
                                            <p:cond delay="400"/>
                                          </p:stCondLst>
                                        </p:cTn>
                                        <p:tgtEl>
                                          <p:spTgt spid="7"/>
                                        </p:tgtEl>
                                        <p:attrNameLst>
                                          <p:attrName>r</p:attrName>
                                        </p:attrNameLst>
                                      </p:cBhvr>
                                    </p:animRot>
                                    <p:animRot by="-240000">
                                      <p:cBhvr>
                                        <p:cTn id="109" dur="200" fill="hold">
                                          <p:stCondLst>
                                            <p:cond delay="600"/>
                                          </p:stCondLst>
                                        </p:cTn>
                                        <p:tgtEl>
                                          <p:spTgt spid="7"/>
                                        </p:tgtEl>
                                        <p:attrNameLst>
                                          <p:attrName>r</p:attrName>
                                        </p:attrNameLst>
                                      </p:cBhvr>
                                    </p:animRot>
                                    <p:animRot by="120000">
                                      <p:cBhvr>
                                        <p:cTn id="110" dur="200" fill="hold">
                                          <p:stCondLst>
                                            <p:cond delay="800"/>
                                          </p:stCondLst>
                                        </p:cTn>
                                        <p:tgtEl>
                                          <p:spTgt spid="7"/>
                                        </p:tgtEl>
                                        <p:attrNameLst>
                                          <p:attrName>r</p:attrName>
                                        </p:attrNameLst>
                                      </p:cBhvr>
                                    </p:animRot>
                                  </p:childTnLst>
                                </p:cTn>
                              </p:par>
                            </p:childTnLst>
                          </p:cTn>
                        </p:par>
                      </p:childTnLst>
                    </p:cTn>
                  </p:par>
                  <p:par>
                    <p:cTn id="111" fill="hold">
                      <p:stCondLst>
                        <p:cond delay="indefinite"/>
                      </p:stCondLst>
                      <p:childTnLst>
                        <p:par>
                          <p:cTn id="112" fill="hold">
                            <p:stCondLst>
                              <p:cond delay="0"/>
                            </p:stCondLst>
                            <p:childTnLst>
                              <p:par>
                                <p:cTn id="113" presetID="32" presetClass="emph" presetSubtype="0" fill="hold" nodeType="clickEffect">
                                  <p:stCondLst>
                                    <p:cond delay="0"/>
                                  </p:stCondLst>
                                  <p:childTnLst>
                                    <p:animRot by="120000">
                                      <p:cBhvr>
                                        <p:cTn id="114" dur="100" fill="hold">
                                          <p:stCondLst>
                                            <p:cond delay="0"/>
                                          </p:stCondLst>
                                        </p:cTn>
                                        <p:tgtEl>
                                          <p:spTgt spid="10"/>
                                        </p:tgtEl>
                                        <p:attrNameLst>
                                          <p:attrName>r</p:attrName>
                                        </p:attrNameLst>
                                      </p:cBhvr>
                                    </p:animRot>
                                    <p:animRot by="-240000">
                                      <p:cBhvr>
                                        <p:cTn id="115" dur="200" fill="hold">
                                          <p:stCondLst>
                                            <p:cond delay="200"/>
                                          </p:stCondLst>
                                        </p:cTn>
                                        <p:tgtEl>
                                          <p:spTgt spid="10"/>
                                        </p:tgtEl>
                                        <p:attrNameLst>
                                          <p:attrName>r</p:attrName>
                                        </p:attrNameLst>
                                      </p:cBhvr>
                                    </p:animRot>
                                    <p:animRot by="240000">
                                      <p:cBhvr>
                                        <p:cTn id="116" dur="200" fill="hold">
                                          <p:stCondLst>
                                            <p:cond delay="400"/>
                                          </p:stCondLst>
                                        </p:cTn>
                                        <p:tgtEl>
                                          <p:spTgt spid="10"/>
                                        </p:tgtEl>
                                        <p:attrNameLst>
                                          <p:attrName>r</p:attrName>
                                        </p:attrNameLst>
                                      </p:cBhvr>
                                    </p:animRot>
                                    <p:animRot by="-240000">
                                      <p:cBhvr>
                                        <p:cTn id="117" dur="200" fill="hold">
                                          <p:stCondLst>
                                            <p:cond delay="600"/>
                                          </p:stCondLst>
                                        </p:cTn>
                                        <p:tgtEl>
                                          <p:spTgt spid="10"/>
                                        </p:tgtEl>
                                        <p:attrNameLst>
                                          <p:attrName>r</p:attrName>
                                        </p:attrNameLst>
                                      </p:cBhvr>
                                    </p:animRot>
                                    <p:animRot by="120000">
                                      <p:cBhvr>
                                        <p:cTn id="118" dur="200" fill="hold">
                                          <p:stCondLst>
                                            <p:cond delay="8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p:cNvPicPr>
            <a:picLocks noGrp="1" noChangeAspect="1"/>
          </p:cNvPicPr>
          <p:nvPr>
            <p:ph idx="1"/>
          </p:nvPr>
        </p:nvPicPr>
        <p:blipFill>
          <a:blip r:embed="rId2">
            <a:lum bright="70000" contrast="-70000"/>
            <a:extLst>
              <a:ext uri="{28A0092B-C50C-407E-A947-70E740481C1C}">
                <a14:useLocalDpi xmlns:a14="http://schemas.microsoft.com/office/drawing/2010/main" val="0"/>
              </a:ext>
            </a:extLst>
          </a:blip>
          <a:stretch>
            <a:fillRect/>
          </a:stretch>
        </p:blipFill>
        <p:spPr>
          <a:xfrm>
            <a:off x="0" y="0"/>
            <a:ext cx="9144000" cy="6858000"/>
          </a:xfrm>
        </p:spPr>
      </p:pic>
      <p:sp>
        <p:nvSpPr>
          <p:cNvPr id="6" name="5 Rectángulo"/>
          <p:cNvSpPr/>
          <p:nvPr/>
        </p:nvSpPr>
        <p:spPr>
          <a:xfrm>
            <a:off x="124517" y="2636912"/>
            <a:ext cx="8866916"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Gracias por su </a:t>
            </a:r>
            <a:r>
              <a:rPr lang="es-ES"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atencion</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179710209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xit" presetSubtype="0" fill="hold" grpId="2" nodeType="clickEffect">
                                  <p:stCondLst>
                                    <p:cond delay="0"/>
                                  </p:stCondLst>
                                  <p:childTnLst>
                                    <p:animEffect transition="out" filter="fade">
                                      <p:cBhvr>
                                        <p:cTn id="13" dur="1000"/>
                                        <p:tgtEl>
                                          <p:spTgt spid="6"/>
                                        </p:tgtEl>
                                      </p:cBhvr>
                                    </p:animEffect>
                                    <p:anim calcmode="lin" valueType="num">
                                      <p:cBhvr>
                                        <p:cTn id="14" dur="1000"/>
                                        <p:tgtEl>
                                          <p:spTgt spid="6"/>
                                        </p:tgtEl>
                                        <p:attrNameLst>
                                          <p:attrName>ppt_x</p:attrName>
                                        </p:attrNameLst>
                                      </p:cBhvr>
                                      <p:tavLst>
                                        <p:tav tm="0">
                                          <p:val>
                                            <p:strVal val="ppt_x"/>
                                          </p:val>
                                        </p:tav>
                                        <p:tav tm="100000">
                                          <p:val>
                                            <p:strVal val="ppt_x"/>
                                          </p:val>
                                        </p:tav>
                                      </p:tavLst>
                                    </p:anim>
                                    <p:anim calcmode="lin" valueType="num">
                                      <p:cBhvr>
                                        <p:cTn id="15" dur="1000"/>
                                        <p:tgtEl>
                                          <p:spTgt spid="6"/>
                                        </p:tgtEl>
                                        <p:attrNameLst>
                                          <p:attrName>ppt_y</p:attrName>
                                        </p:attrNameLst>
                                      </p:cBhvr>
                                      <p:tavLst>
                                        <p:tav tm="0">
                                          <p:val>
                                            <p:strVal val="ppt_y"/>
                                          </p:val>
                                        </p:tav>
                                        <p:tav tm="100000">
                                          <p:val>
                                            <p:strVal val="ppt_y+.1"/>
                                          </p:val>
                                        </p:tav>
                                      </p:tavLst>
                                    </p:anim>
                                    <p:set>
                                      <p:cBhvr>
                                        <p:cTn id="16"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p:bldP spid="6" grpId="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5536" y="188640"/>
            <a:ext cx="2592288" cy="4071608"/>
          </a:xfrm>
        </p:spPr>
      </p:pic>
      <p:sp>
        <p:nvSpPr>
          <p:cNvPr id="5" name="4 Rectángulo"/>
          <p:cNvSpPr/>
          <p:nvPr/>
        </p:nvSpPr>
        <p:spPr>
          <a:xfrm>
            <a:off x="3203848" y="404664"/>
            <a:ext cx="4572000" cy="3970318"/>
          </a:xfrm>
          <a:prstGeom prst="rect">
            <a:avLst/>
          </a:prstGeom>
        </p:spPr>
        <p:txBody>
          <a:bodyPr>
            <a:spAutoFit/>
          </a:bodyPr>
          <a:lstStyle/>
          <a:p>
            <a:r>
              <a:rPr lang="es-CO" dirty="0" smtClean="0"/>
              <a:t>"</a:t>
            </a:r>
            <a:r>
              <a:rPr lang="es-CO" sz="2800" dirty="0" smtClean="0">
                <a:latin typeface="Vijaya" pitchFamily="34" charset="0"/>
                <a:cs typeface="Vijaya" pitchFamily="34" charset="0"/>
              </a:rPr>
              <a:t>La bruja de las minas" narra la contradicción entre las empresas mineras inglesas o americanas y el mundo de los negros, esclavizados en los socavones de oro. Se acerca a la cultura africana y mestiza de Mar mato, similar a la de Istmina, con eficacia mayor que la de un sociólogo, antropólogo o historiador</a:t>
            </a:r>
            <a:endParaRPr lang="es-CO" sz="2800" dirty="0">
              <a:latin typeface="Vijaya" pitchFamily="34" charset="0"/>
              <a:cs typeface="Vijaya" pitchFamily="34" charset="0"/>
            </a:endParaRPr>
          </a:p>
        </p:txBody>
      </p:sp>
    </p:spTree>
    <p:extLst>
      <p:ext uri="{BB962C8B-B14F-4D97-AF65-F5344CB8AC3E}">
        <p14:creationId xmlns:p14="http://schemas.microsoft.com/office/powerpoint/2010/main" val="299418475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a:hlinkClick r:id="rId2"/>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7504" y="31545"/>
            <a:ext cx="3864618" cy="5341671"/>
          </a:xfrm>
        </p:spPr>
      </p:pic>
      <p:sp>
        <p:nvSpPr>
          <p:cNvPr id="5" name="4 Rectángulo"/>
          <p:cNvSpPr/>
          <p:nvPr/>
        </p:nvSpPr>
        <p:spPr>
          <a:xfrm>
            <a:off x="4067944" y="116632"/>
            <a:ext cx="4283968" cy="5632311"/>
          </a:xfrm>
          <a:prstGeom prst="rect">
            <a:avLst/>
          </a:prstGeom>
        </p:spPr>
        <p:txBody>
          <a:bodyPr wrap="square">
            <a:spAutoFit/>
          </a:bodyPr>
          <a:lstStyle/>
          <a:p>
            <a:r>
              <a:rPr lang="es-CO" sz="2000" dirty="0" smtClean="0"/>
              <a:t>"Las estrellas son negras", traducida a varios idiomas, ha sido relativamente ignorada en el inventario crítico de la novela colombiana. Palacios hace que el protagonista, Irra, hable desde el interior de su tragedia. En las veinticuatro horas que relata, lo que conmueve no es tanto la pobreza sino los estragos mentales que provoca. La parquedad y la maestría de su narración objetiva la ubican en el centro del cambio que entonces se operaba en la escritura de novelas en Colombia. Sin embargo, hoy es reconocida como un libro esencial para la literatura colombiana.</a:t>
            </a:r>
            <a:endParaRPr lang="es-CO" sz="2000" dirty="0"/>
          </a:p>
        </p:txBody>
      </p:sp>
    </p:spTree>
    <p:extLst>
      <p:ext uri="{BB962C8B-B14F-4D97-AF65-F5344CB8AC3E}">
        <p14:creationId xmlns:p14="http://schemas.microsoft.com/office/powerpoint/2010/main" val="3119214062"/>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45515"/>
            <a:ext cx="3374151" cy="4752528"/>
          </a:xfrm>
          <a:prstGeom prst="rect">
            <a:avLst/>
          </a:prstGeom>
        </p:spPr>
      </p:pic>
      <p:sp>
        <p:nvSpPr>
          <p:cNvPr id="5" name="4 Rectángulo"/>
          <p:cNvSpPr/>
          <p:nvPr/>
        </p:nvSpPr>
        <p:spPr>
          <a:xfrm>
            <a:off x="3581550" y="476672"/>
            <a:ext cx="4572000" cy="5262979"/>
          </a:xfrm>
          <a:prstGeom prst="rect">
            <a:avLst/>
          </a:prstGeom>
        </p:spPr>
        <p:txBody>
          <a:bodyPr>
            <a:spAutoFit/>
          </a:bodyPr>
          <a:lstStyle/>
          <a:p>
            <a:r>
              <a:rPr lang="es-CO" sz="2400" dirty="0" smtClean="0"/>
              <a:t>Esta novela y gran epopeya es un inmenso fresco que cubre quinientos años de historia, para la cual Zapata recurrió a lo que denominó "realismo mítico". Da cuenta de los dioses tutelares y cosmovisión de la religión yoruba, incorpora proverbios, trabalenguas, cuentos de hadas y canciones de la tradición africana. Recorre las hazañas de los héroes negros en las revoluciones americanas. </a:t>
            </a:r>
            <a:endParaRPr lang="es-CO" sz="2400" dirty="0"/>
          </a:p>
        </p:txBody>
      </p:sp>
    </p:spTree>
    <p:extLst>
      <p:ext uri="{BB962C8B-B14F-4D97-AF65-F5344CB8AC3E}">
        <p14:creationId xmlns:p14="http://schemas.microsoft.com/office/powerpoint/2010/main" val="17378490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7690"/>
            <a:ext cx="3699462" cy="5320929"/>
          </a:xfrm>
          <a:prstGeom prst="rect">
            <a:avLst/>
          </a:prstGeom>
        </p:spPr>
      </p:pic>
      <p:sp>
        <p:nvSpPr>
          <p:cNvPr id="5" name="4 Rectángulo"/>
          <p:cNvSpPr/>
          <p:nvPr/>
        </p:nvSpPr>
        <p:spPr>
          <a:xfrm>
            <a:off x="3995936" y="260648"/>
            <a:ext cx="4572000" cy="5262979"/>
          </a:xfrm>
          <a:prstGeom prst="rect">
            <a:avLst/>
          </a:prstGeom>
        </p:spPr>
        <p:txBody>
          <a:bodyPr>
            <a:spAutoFit/>
          </a:bodyPr>
          <a:lstStyle/>
          <a:p>
            <a:r>
              <a:rPr lang="es-CO" sz="2400" dirty="0" smtClean="0"/>
              <a:t>La autora manifiesta su intención de narrar el pasado ignorado de las islas. La acción sucede a mediados del siglo XIX, cuando fue abolida la esclavitud. Narra una historia de amor que trasciende el plano individual para volverse símbolo del mestizaje como camino y representación colectiva de una región. Por ello ha sido considerada por la crítica como una novela fundacional. </a:t>
            </a:r>
            <a:endParaRPr lang="es-CO" sz="2400" dirty="0"/>
          </a:p>
        </p:txBody>
      </p:sp>
    </p:spTree>
    <p:extLst>
      <p:ext uri="{BB962C8B-B14F-4D97-AF65-F5344CB8AC3E}">
        <p14:creationId xmlns:p14="http://schemas.microsoft.com/office/powerpoint/2010/main" val="203919816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260648"/>
            <a:ext cx="3750956" cy="5394992"/>
          </a:xfrm>
          <a:prstGeom prst="rect">
            <a:avLst/>
          </a:prstGeom>
        </p:spPr>
      </p:pic>
      <p:sp>
        <p:nvSpPr>
          <p:cNvPr id="5" name="4 Rectángulo"/>
          <p:cNvSpPr/>
          <p:nvPr/>
        </p:nvSpPr>
        <p:spPr>
          <a:xfrm>
            <a:off x="3995936" y="36240"/>
            <a:ext cx="4572000" cy="5632311"/>
          </a:xfrm>
          <a:prstGeom prst="rect">
            <a:avLst/>
          </a:prstGeom>
        </p:spPr>
        <p:txBody>
          <a:bodyPr>
            <a:spAutoFit/>
          </a:bodyPr>
          <a:lstStyle/>
          <a:p>
            <a:r>
              <a:rPr lang="es-CO" sz="2400" dirty="0" smtClean="0"/>
              <a:t>Los veinticinco cuentos que componen la breve obra de Truque son reflejo de su carácter rebelde y de su mirada sobre la discriminación social y racial. Defendió el género del cuento como "descripción exhaustiva de un momento vital", frente a la "demasiada afición de nuestros literatos por la poesía". A partir de 1953, con su cuento "Granizada", se dio a conocer a escala nacional por ganar una serie de premios literarios.</a:t>
            </a:r>
            <a:endParaRPr lang="es-CO" sz="2400" dirty="0"/>
          </a:p>
        </p:txBody>
      </p:sp>
    </p:spTree>
    <p:extLst>
      <p:ext uri="{BB962C8B-B14F-4D97-AF65-F5344CB8AC3E}">
        <p14:creationId xmlns:p14="http://schemas.microsoft.com/office/powerpoint/2010/main" val="221944628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16632"/>
            <a:ext cx="3753702" cy="5398942"/>
          </a:xfrm>
          <a:prstGeom prst="rect">
            <a:avLst/>
          </a:prstGeom>
        </p:spPr>
      </p:pic>
      <p:sp>
        <p:nvSpPr>
          <p:cNvPr id="5" name="4 Rectángulo"/>
          <p:cNvSpPr/>
          <p:nvPr/>
        </p:nvSpPr>
        <p:spPr>
          <a:xfrm>
            <a:off x="3933214" y="133134"/>
            <a:ext cx="4572000" cy="5693866"/>
          </a:xfrm>
          <a:prstGeom prst="rect">
            <a:avLst/>
          </a:prstGeom>
        </p:spPr>
        <p:txBody>
          <a:bodyPr>
            <a:spAutoFit/>
          </a:bodyPr>
          <a:lstStyle/>
          <a:p>
            <a:r>
              <a:rPr lang="es-CO" sz="2800" dirty="0" smtClean="0"/>
              <a:t>Fuertemente vinculado con la tradición literaria, incorpora técnicas de narrativa contemporánea, como el fluir de la conciencia. Muestra la intimidad de sus protagonistas, pensamientos, sensaciones, sentimientos. Sus cuentos son de filiación realista y entornos urbanos. </a:t>
            </a:r>
            <a:endParaRPr lang="es-CO" sz="2800" dirty="0"/>
          </a:p>
        </p:txBody>
      </p:sp>
    </p:spTree>
    <p:extLst>
      <p:ext uri="{BB962C8B-B14F-4D97-AF65-F5344CB8AC3E}">
        <p14:creationId xmlns:p14="http://schemas.microsoft.com/office/powerpoint/2010/main" val="3565712119"/>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337406"/>
            <a:ext cx="3701488" cy="5323842"/>
          </a:xfrm>
          <a:prstGeom prst="rect">
            <a:avLst/>
          </a:prstGeom>
        </p:spPr>
      </p:pic>
      <p:sp>
        <p:nvSpPr>
          <p:cNvPr id="5" name="4 Rectángulo"/>
          <p:cNvSpPr/>
          <p:nvPr/>
        </p:nvSpPr>
        <p:spPr>
          <a:xfrm>
            <a:off x="4139952" y="340190"/>
            <a:ext cx="4572000" cy="5262979"/>
          </a:xfrm>
          <a:prstGeom prst="rect">
            <a:avLst/>
          </a:prstGeom>
        </p:spPr>
        <p:txBody>
          <a:bodyPr>
            <a:spAutoFit/>
          </a:bodyPr>
          <a:lstStyle/>
          <a:p>
            <a:r>
              <a:rPr lang="es-CO" sz="2400" dirty="0" smtClean="0"/>
              <a:t>La publicación de su libro "Sobre nupcias y ausencias" en 1988 fue la génesis de la literatura isleña, pues ningún autor nativo había publicado hasta entonces. Sus fuentes remotas son las "anancy", historias traídas desde el continente negro por tradición oral, y los relatos de viajes de hombres de mar que salían a trabajar en la construcción del Canal de Panamá o en aserríos de Centroamérica. </a:t>
            </a:r>
            <a:endParaRPr lang="es-CO" sz="2400" dirty="0"/>
          </a:p>
        </p:txBody>
      </p:sp>
    </p:spTree>
    <p:extLst>
      <p:ext uri="{BB962C8B-B14F-4D97-AF65-F5344CB8AC3E}">
        <p14:creationId xmlns:p14="http://schemas.microsoft.com/office/powerpoint/2010/main" val="306205315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3" y="332656"/>
            <a:ext cx="3644713" cy="5040560"/>
          </a:xfrm>
          <a:prstGeom prst="rect">
            <a:avLst/>
          </a:prstGeom>
        </p:spPr>
      </p:pic>
      <p:sp>
        <p:nvSpPr>
          <p:cNvPr id="5" name="4 Rectángulo"/>
          <p:cNvSpPr/>
          <p:nvPr/>
        </p:nvSpPr>
        <p:spPr>
          <a:xfrm>
            <a:off x="4100959" y="349341"/>
            <a:ext cx="4572000" cy="5262979"/>
          </a:xfrm>
          <a:prstGeom prst="rect">
            <a:avLst/>
          </a:prstGeom>
        </p:spPr>
        <p:txBody>
          <a:bodyPr>
            <a:spAutoFit/>
          </a:bodyPr>
          <a:lstStyle/>
          <a:p>
            <a:r>
              <a:rPr lang="es-CO" sz="2400" dirty="0" smtClean="0"/>
              <a:t>Luego de sus luchas por la libertad en palenques, los bisabuelos yorubas aplicaron el bálsamo de estos cuentos para cicatrizar las heridas de años de dolor. Contados y cantados, los alabaos, arrullos, adivinanzas, fábulas, mitos, </a:t>
            </a:r>
            <a:r>
              <a:rPr lang="es-CO" sz="2400" dirty="0" err="1" smtClean="0"/>
              <a:t>chigualos</a:t>
            </a:r>
            <a:r>
              <a:rPr lang="es-CO" sz="2400" dirty="0" smtClean="0"/>
              <a:t>, cantos de cuna, cachos, décimas, proverbios, </a:t>
            </a:r>
            <a:r>
              <a:rPr lang="es-CO" sz="2400" dirty="0" err="1" smtClean="0"/>
              <a:t>guali</a:t>
            </a:r>
            <a:r>
              <a:rPr lang="es-CO" sz="2400" dirty="0" smtClean="0"/>
              <a:t>, narraciones, visiones, rondas y cantos de bogas sembraron el Pacífico con floresta de voces.</a:t>
            </a:r>
            <a:endParaRPr lang="es-CO" sz="2400" dirty="0"/>
          </a:p>
        </p:txBody>
      </p:sp>
    </p:spTree>
    <p:extLst>
      <p:ext uri="{BB962C8B-B14F-4D97-AF65-F5344CB8AC3E}">
        <p14:creationId xmlns:p14="http://schemas.microsoft.com/office/powerpoint/2010/main" val="3090971356"/>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81</TotalTime>
  <Words>837</Words>
  <Application>Microsoft Office PowerPoint</Application>
  <PresentationFormat>Presentación en pantalla (4:3)</PresentationFormat>
  <Paragraphs>17</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Opulento</vt:lpstr>
      <vt:lpstr>Libros Afrocolombianos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Libros Afrocolombianos</dc:title>
  <dc:creator>windows 7</dc:creator>
  <cp:lastModifiedBy>windows 7</cp:lastModifiedBy>
  <cp:revision>8</cp:revision>
  <dcterms:created xsi:type="dcterms:W3CDTF">2015-04-13T17:57:50Z</dcterms:created>
  <dcterms:modified xsi:type="dcterms:W3CDTF">2015-04-13T19:18:52Z</dcterms:modified>
</cp:coreProperties>
</file>